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2" r:id="rId4"/>
    <p:sldId id="261" r:id="rId5"/>
    <p:sldId id="267" r:id="rId6"/>
    <p:sldId id="271" r:id="rId7"/>
    <p:sldId id="268" r:id="rId8"/>
    <p:sldId id="272" r:id="rId9"/>
    <p:sldId id="274" r:id="rId10"/>
    <p:sldId id="269" r:id="rId11"/>
    <p:sldId id="273" r:id="rId12"/>
    <p:sldId id="270"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it-IT" smtClean="0"/>
              <a:t>Fare clic per modificare lo stile del titolo</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smtClean="0"/>
              <a:t>Fare clic per modificare lo stile del titolo</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Modifica gli stili del testo dello schema</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it-IT" smtClean="0"/>
              <a:t>Fare clic per modificare lo stile del titolo</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smtClean="0"/>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smtClean="0"/>
              <a:t>Fare clic per modificare lo stile del titolo</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Modifica gli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smtClean="0"/>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it-IT" smtClean="0"/>
              <a:t>Fare clic per modificare lo stile del titolo</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Modifica gli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smtClean="0"/>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it-IT" smtClean="0"/>
              <a:t>Fare clic per modificare lo stile del titolo</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it-IT" smtClean="0"/>
              <a:t>Fare clic per modificare lo stile del titolo</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4/12/2021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049281" y="171994"/>
            <a:ext cx="8915399" cy="2262781"/>
          </a:xfrm>
        </p:spPr>
        <p:txBody>
          <a:bodyPr>
            <a:normAutofit fontScale="90000"/>
          </a:bodyPr>
          <a:lstStyle/>
          <a:p>
            <a:pPr algn="just"/>
            <a:r>
              <a:rPr lang="it-IT" b="1" i="1" dirty="0" smtClean="0">
                <a:solidFill>
                  <a:srgbClr val="C00000"/>
                </a:solidFill>
              </a:rPr>
              <a:t>SPECIFICHE DEL PROGETTO DI WEB PROGRAMMING(mhw2)</a:t>
            </a:r>
            <a:endParaRPr lang="it-IT" b="1" i="1" dirty="0">
              <a:solidFill>
                <a:srgbClr val="C00000"/>
              </a:solidFill>
            </a:endParaRPr>
          </a:p>
        </p:txBody>
      </p:sp>
      <p:sp>
        <p:nvSpPr>
          <p:cNvPr id="3" name="Sottotitolo 2"/>
          <p:cNvSpPr>
            <a:spLocks noGrp="1"/>
          </p:cNvSpPr>
          <p:nvPr>
            <p:ph type="subTitle" idx="1"/>
          </p:nvPr>
        </p:nvSpPr>
        <p:spPr/>
        <p:txBody>
          <a:bodyPr>
            <a:normAutofit/>
          </a:bodyPr>
          <a:lstStyle/>
          <a:p>
            <a:r>
              <a:rPr lang="it-IT" sz="3600" b="1" i="1" dirty="0" smtClean="0">
                <a:solidFill>
                  <a:srgbClr val="C00000"/>
                </a:solidFill>
              </a:rPr>
              <a:t>CAMPIONE SALVATORE O46002086</a:t>
            </a:r>
            <a:endParaRPr lang="it-IT" sz="3600" b="1" i="1" dirty="0">
              <a:solidFill>
                <a:srgbClr val="C00000"/>
              </a:solidFill>
            </a:endParaRPr>
          </a:p>
        </p:txBody>
      </p:sp>
    </p:spTree>
    <p:extLst>
      <p:ext uri="{BB962C8B-B14F-4D97-AF65-F5344CB8AC3E}">
        <p14:creationId xmlns:p14="http://schemas.microsoft.com/office/powerpoint/2010/main" val="2109782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9527177" y="3812778"/>
            <a:ext cx="2664823" cy="461665"/>
          </a:xfrm>
          <a:prstGeom prst="rect">
            <a:avLst/>
          </a:prstGeom>
          <a:noFill/>
        </p:spPr>
        <p:txBody>
          <a:bodyPr wrap="square" rtlCol="0">
            <a:spAutoFit/>
          </a:bodyPr>
          <a:lstStyle/>
          <a:p>
            <a:r>
              <a:rPr lang="it-IT" sz="1200" b="1" dirty="0" smtClean="0"/>
              <a:t>Cliccando qui si aggiunge il ristorante </a:t>
            </a:r>
            <a:r>
              <a:rPr lang="it-IT" sz="1200" b="1" smtClean="0"/>
              <a:t>ai preferiti</a:t>
            </a:r>
            <a:endParaRPr lang="it-IT" sz="1200" b="1" dirty="0"/>
          </a:p>
        </p:txBody>
      </p:sp>
      <p:sp>
        <p:nvSpPr>
          <p:cNvPr id="11" name="CasellaDiTesto 10"/>
          <p:cNvSpPr txBox="1"/>
          <p:nvPr/>
        </p:nvSpPr>
        <p:spPr>
          <a:xfrm>
            <a:off x="9531530" y="1249513"/>
            <a:ext cx="2325189" cy="461665"/>
          </a:xfrm>
          <a:prstGeom prst="rect">
            <a:avLst/>
          </a:prstGeom>
          <a:noFill/>
        </p:spPr>
        <p:txBody>
          <a:bodyPr wrap="square" rtlCol="0">
            <a:spAutoFit/>
          </a:bodyPr>
          <a:lstStyle/>
          <a:p>
            <a:r>
              <a:rPr lang="it-IT" sz="1200" b="1" dirty="0" smtClean="0"/>
              <a:t>Cliccando qui si rimuove il ristorante dai preferiti</a:t>
            </a:r>
            <a:endParaRPr lang="it-IT" sz="1200" b="1" dirty="0"/>
          </a:p>
        </p:txBody>
      </p:sp>
      <p:pic>
        <p:nvPicPr>
          <p:cNvPr id="12" name="Immagine 11"/>
          <p:cNvPicPr>
            <a:picLocks noChangeAspect="1"/>
          </p:cNvPicPr>
          <p:nvPr/>
        </p:nvPicPr>
        <p:blipFill>
          <a:blip r:embed="rId2"/>
          <a:stretch>
            <a:fillRect/>
          </a:stretch>
        </p:blipFill>
        <p:spPr>
          <a:xfrm>
            <a:off x="3570922" y="1104108"/>
            <a:ext cx="5851752" cy="2576273"/>
          </a:xfrm>
          <a:prstGeom prst="rect">
            <a:avLst/>
          </a:prstGeom>
        </p:spPr>
      </p:pic>
      <p:pic>
        <p:nvPicPr>
          <p:cNvPr id="13" name="Immagine 12"/>
          <p:cNvPicPr>
            <a:picLocks noChangeAspect="1"/>
          </p:cNvPicPr>
          <p:nvPr/>
        </p:nvPicPr>
        <p:blipFill>
          <a:blip r:embed="rId3"/>
          <a:stretch>
            <a:fillRect/>
          </a:stretch>
        </p:blipFill>
        <p:spPr>
          <a:xfrm>
            <a:off x="3570922" y="3680381"/>
            <a:ext cx="5851752" cy="2558679"/>
          </a:xfrm>
          <a:prstGeom prst="rect">
            <a:avLst/>
          </a:prstGeom>
        </p:spPr>
      </p:pic>
      <p:cxnSp>
        <p:nvCxnSpPr>
          <p:cNvPr id="15" name="Connettore 2 14"/>
          <p:cNvCxnSpPr/>
          <p:nvPr/>
        </p:nvCxnSpPr>
        <p:spPr>
          <a:xfrm flipH="1">
            <a:off x="9261565" y="1445510"/>
            <a:ext cx="322217"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p:cNvCxnSpPr/>
          <p:nvPr/>
        </p:nvCxnSpPr>
        <p:spPr>
          <a:xfrm flipH="1">
            <a:off x="9252856" y="4019941"/>
            <a:ext cx="313508" cy="226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351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7721963" y="1363980"/>
            <a:ext cx="4358640" cy="4278094"/>
          </a:xfrm>
          <a:prstGeom prst="rect">
            <a:avLst/>
          </a:prstGeom>
          <a:noFill/>
        </p:spPr>
        <p:txBody>
          <a:bodyPr wrap="square" rtlCol="0">
            <a:spAutoFit/>
          </a:bodyPr>
          <a:lstStyle/>
          <a:p>
            <a:r>
              <a:rPr lang="it-IT" sz="1600" b="1" dirty="0" smtClean="0"/>
              <a:t>In questa funzione invece ci concentriamo sulla barra di ricerca.</a:t>
            </a:r>
          </a:p>
          <a:p>
            <a:r>
              <a:rPr lang="it-IT" sz="1600" b="1" dirty="0" smtClean="0"/>
              <a:t>Per prima cosa facciamo riferimento ai ristoranti del blocco principale e in particolar modo ci concentriamo sul nome di ogni ristorante e mediante «</a:t>
            </a:r>
            <a:r>
              <a:rPr lang="it-IT" sz="1600" b="1" dirty="0" err="1" smtClean="0"/>
              <a:t>search</a:t>
            </a:r>
            <a:r>
              <a:rPr lang="it-IT" sz="1600" b="1" dirty="0" smtClean="0"/>
              <a:t>» possiamo concludere che, se troviamo corrispondenza fra le lettere digitate nella barra e quelle che compongono il nome del ristorante allora i div in questione rimarranno visibili mentre quelli dove non c’è corrispondenza verranno nascosti. Ovviamente può capitare che non ci sia nessuna corrispondenza fra le lettere, allora in questo caso l’intero blocco principale verrà nascosto. </a:t>
            </a:r>
            <a:endParaRPr lang="it-IT" sz="1600" b="1" dirty="0"/>
          </a:p>
        </p:txBody>
      </p:sp>
      <p:sp>
        <p:nvSpPr>
          <p:cNvPr id="8" name="Rettangolo 7"/>
          <p:cNvSpPr/>
          <p:nvPr/>
        </p:nvSpPr>
        <p:spPr>
          <a:xfrm>
            <a:off x="3291840" y="197172"/>
            <a:ext cx="6096000" cy="707886"/>
          </a:xfrm>
          <a:prstGeom prst="rect">
            <a:avLst/>
          </a:prstGeom>
        </p:spPr>
        <p:txBody>
          <a:bodyPr>
            <a:spAutoFit/>
          </a:bodyPr>
          <a:lstStyle/>
          <a:p>
            <a:pPr algn="ctr"/>
            <a:r>
              <a:rPr lang="it-IT" sz="2000" b="1" i="1" dirty="0">
                <a:solidFill>
                  <a:srgbClr val="C00000"/>
                </a:solidFill>
              </a:rPr>
              <a:t>Funzionamento barra di ricerca</a:t>
            </a:r>
          </a:p>
          <a:p>
            <a:pPr algn="ctr"/>
            <a:r>
              <a:rPr lang="it-IT" sz="2000" b="1" i="1" dirty="0">
                <a:solidFill>
                  <a:srgbClr val="C00000"/>
                </a:solidFill>
              </a:rPr>
              <a:t>( funzione : </a:t>
            </a:r>
            <a:r>
              <a:rPr lang="it-IT" sz="2000" b="1" i="1" dirty="0" err="1">
                <a:solidFill>
                  <a:srgbClr val="C00000"/>
                </a:solidFill>
              </a:rPr>
              <a:t>ricerca_ristoranti</a:t>
            </a:r>
            <a:r>
              <a:rPr lang="it-IT" sz="2000" b="1" i="1" dirty="0">
                <a:solidFill>
                  <a:srgbClr val="C00000"/>
                </a:solidFill>
              </a:rPr>
              <a:t> )</a:t>
            </a:r>
          </a:p>
        </p:txBody>
      </p:sp>
      <p:pic>
        <p:nvPicPr>
          <p:cNvPr id="7" name="Immagine 6"/>
          <p:cNvPicPr>
            <a:picLocks noChangeAspect="1"/>
          </p:cNvPicPr>
          <p:nvPr/>
        </p:nvPicPr>
        <p:blipFill>
          <a:blip r:embed="rId2"/>
          <a:stretch>
            <a:fillRect/>
          </a:stretch>
        </p:blipFill>
        <p:spPr>
          <a:xfrm>
            <a:off x="2987040" y="1363980"/>
            <a:ext cx="4633323" cy="4377126"/>
          </a:xfrm>
          <a:prstGeom prst="rect">
            <a:avLst/>
          </a:prstGeom>
        </p:spPr>
      </p:pic>
    </p:spTree>
    <p:extLst>
      <p:ext uri="{BB962C8B-B14F-4D97-AF65-F5344CB8AC3E}">
        <p14:creationId xmlns:p14="http://schemas.microsoft.com/office/powerpoint/2010/main" val="37993417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3374571" y="836729"/>
            <a:ext cx="6413864" cy="2804462"/>
          </a:xfrm>
          <a:prstGeom prst="rect">
            <a:avLst/>
          </a:prstGeom>
        </p:spPr>
      </p:pic>
      <p:cxnSp>
        <p:nvCxnSpPr>
          <p:cNvPr id="5" name="Connettore 2 4"/>
          <p:cNvCxnSpPr/>
          <p:nvPr/>
        </p:nvCxnSpPr>
        <p:spPr>
          <a:xfrm flipH="1">
            <a:off x="9784080" y="915233"/>
            <a:ext cx="418011" cy="191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asellaDiTesto 5"/>
          <p:cNvSpPr txBox="1"/>
          <p:nvPr/>
        </p:nvSpPr>
        <p:spPr>
          <a:xfrm>
            <a:off x="10141133" y="687861"/>
            <a:ext cx="1915885" cy="646331"/>
          </a:xfrm>
          <a:prstGeom prst="rect">
            <a:avLst/>
          </a:prstGeom>
          <a:noFill/>
        </p:spPr>
        <p:txBody>
          <a:bodyPr wrap="square" rtlCol="0">
            <a:spAutoFit/>
          </a:bodyPr>
          <a:lstStyle/>
          <a:p>
            <a:r>
              <a:rPr lang="it-IT" sz="1200" b="1" dirty="0" smtClean="0"/>
              <a:t>Si possono filtrare(cercare) </a:t>
            </a:r>
            <a:r>
              <a:rPr lang="it-IT" sz="1200" b="1" smtClean="0"/>
              <a:t>i ristoranti</a:t>
            </a:r>
            <a:endParaRPr lang="it-IT" sz="1200" b="1" dirty="0"/>
          </a:p>
        </p:txBody>
      </p:sp>
      <p:pic>
        <p:nvPicPr>
          <p:cNvPr id="8" name="Immagine 7"/>
          <p:cNvPicPr>
            <a:picLocks noChangeAspect="1"/>
          </p:cNvPicPr>
          <p:nvPr/>
        </p:nvPicPr>
        <p:blipFill>
          <a:blip r:embed="rId3"/>
          <a:stretch>
            <a:fillRect/>
          </a:stretch>
        </p:blipFill>
        <p:spPr>
          <a:xfrm>
            <a:off x="3374571" y="3641191"/>
            <a:ext cx="6413864" cy="2809590"/>
          </a:xfrm>
          <a:prstGeom prst="rect">
            <a:avLst/>
          </a:prstGeom>
        </p:spPr>
      </p:pic>
      <p:sp>
        <p:nvSpPr>
          <p:cNvPr id="9" name="CasellaDiTesto 8"/>
          <p:cNvSpPr txBox="1"/>
          <p:nvPr/>
        </p:nvSpPr>
        <p:spPr>
          <a:xfrm>
            <a:off x="1358537" y="4703617"/>
            <a:ext cx="1907177" cy="1015663"/>
          </a:xfrm>
          <a:prstGeom prst="rect">
            <a:avLst/>
          </a:prstGeom>
          <a:noFill/>
        </p:spPr>
        <p:txBody>
          <a:bodyPr wrap="square" rtlCol="0">
            <a:spAutoFit/>
          </a:bodyPr>
          <a:lstStyle/>
          <a:p>
            <a:r>
              <a:rPr lang="it-IT" sz="1200" b="1" dirty="0" smtClean="0"/>
              <a:t>Ovviamente se non si trova nessuna corrispondenza con il nome dei ristoranti non viene mostrato nulla</a:t>
            </a:r>
            <a:endParaRPr lang="it-IT" sz="1200" b="1" dirty="0"/>
          </a:p>
        </p:txBody>
      </p:sp>
    </p:spTree>
    <p:extLst>
      <p:ext uri="{BB962C8B-B14F-4D97-AF65-F5344CB8AC3E}">
        <p14:creationId xmlns:p14="http://schemas.microsoft.com/office/powerpoint/2010/main" val="22616507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5400" b="1" i="1" dirty="0" smtClean="0">
                <a:solidFill>
                  <a:srgbClr val="C00000"/>
                </a:solidFill>
              </a:rPr>
              <a:t>FOOTER</a:t>
            </a:r>
            <a:endParaRPr lang="it-IT" sz="5400" b="1" i="1" dirty="0">
              <a:solidFill>
                <a:srgbClr val="C00000"/>
              </a:solidFill>
            </a:endParaRPr>
          </a:p>
        </p:txBody>
      </p:sp>
      <p:sp>
        <p:nvSpPr>
          <p:cNvPr id="3" name="Segnaposto contenuto 2"/>
          <p:cNvSpPr>
            <a:spLocks noGrp="1"/>
          </p:cNvSpPr>
          <p:nvPr>
            <p:ph idx="1"/>
          </p:nvPr>
        </p:nvSpPr>
        <p:spPr/>
        <p:txBody>
          <a:bodyPr/>
          <a:lstStyle/>
          <a:p>
            <a:r>
              <a:rPr lang="it-IT" sz="2000" b="1" i="1" dirty="0" smtClean="0"/>
              <a:t>L’ultima sezione della mia home page è il </a:t>
            </a:r>
            <a:r>
              <a:rPr lang="it-IT" sz="2000" b="1" i="1" dirty="0" err="1" smtClean="0"/>
              <a:t>footer</a:t>
            </a:r>
            <a:r>
              <a:rPr lang="it-IT" sz="2000" b="1" i="1" dirty="0" smtClean="0"/>
              <a:t>. Esso è composto da un logo, che è lo stesso di quello che si </a:t>
            </a:r>
            <a:r>
              <a:rPr lang="it-IT" sz="2000" b="1" i="1" smtClean="0"/>
              <a:t>trova nell’header</a:t>
            </a:r>
            <a:r>
              <a:rPr lang="it-IT" sz="2000" b="1" i="1" dirty="0" smtClean="0"/>
              <a:t> e quindi avente le stesse dimensioni, seguito da due intestazioni(h1,h2)e da un paragrafo, che rispettivamente indicano le info sulla pagina e la matricola dello studente.</a:t>
            </a:r>
            <a:endParaRPr lang="it-IT" sz="2000" b="1" i="1" dirty="0"/>
          </a:p>
        </p:txBody>
      </p:sp>
    </p:spTree>
    <p:extLst>
      <p:ext uri="{BB962C8B-B14F-4D97-AF65-F5344CB8AC3E}">
        <p14:creationId xmlns:p14="http://schemas.microsoft.com/office/powerpoint/2010/main" val="8332050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stretch>
            <a:fillRect/>
          </a:stretch>
        </p:blipFill>
        <p:spPr>
          <a:xfrm>
            <a:off x="4336868" y="4084941"/>
            <a:ext cx="7486812" cy="1644507"/>
          </a:xfrm>
          <a:prstGeom prst="rect">
            <a:avLst/>
          </a:prstGeom>
        </p:spPr>
      </p:pic>
      <p:sp>
        <p:nvSpPr>
          <p:cNvPr id="4" name="Parentesi graffa aperta 3"/>
          <p:cNvSpPr/>
          <p:nvPr/>
        </p:nvSpPr>
        <p:spPr>
          <a:xfrm>
            <a:off x="3744686" y="4084941"/>
            <a:ext cx="452846" cy="1644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Parentesi graffa aperta 4"/>
          <p:cNvSpPr/>
          <p:nvPr/>
        </p:nvSpPr>
        <p:spPr>
          <a:xfrm rot="5400000">
            <a:off x="7740331" y="1592"/>
            <a:ext cx="679887" cy="7486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6" name="CasellaDiTesto 5"/>
          <p:cNvSpPr txBox="1"/>
          <p:nvPr/>
        </p:nvSpPr>
        <p:spPr>
          <a:xfrm>
            <a:off x="6914606" y="3035722"/>
            <a:ext cx="2682240" cy="369332"/>
          </a:xfrm>
          <a:prstGeom prst="rect">
            <a:avLst/>
          </a:prstGeom>
          <a:noFill/>
        </p:spPr>
        <p:txBody>
          <a:bodyPr wrap="square" rtlCol="0">
            <a:spAutoFit/>
          </a:bodyPr>
          <a:lstStyle/>
          <a:p>
            <a:r>
              <a:rPr lang="it-IT" b="1" dirty="0" smtClean="0"/>
              <a:t>100 % della pagina</a:t>
            </a:r>
            <a:endParaRPr lang="it-IT" b="1" dirty="0"/>
          </a:p>
        </p:txBody>
      </p:sp>
      <p:sp>
        <p:nvSpPr>
          <p:cNvPr id="7" name="CasellaDiTesto 6"/>
          <p:cNvSpPr txBox="1"/>
          <p:nvPr/>
        </p:nvSpPr>
        <p:spPr>
          <a:xfrm>
            <a:off x="2934788" y="4624251"/>
            <a:ext cx="957943" cy="369332"/>
          </a:xfrm>
          <a:prstGeom prst="rect">
            <a:avLst/>
          </a:prstGeom>
          <a:noFill/>
        </p:spPr>
        <p:txBody>
          <a:bodyPr wrap="square" rtlCol="0">
            <a:spAutoFit/>
          </a:bodyPr>
          <a:lstStyle/>
          <a:p>
            <a:r>
              <a:rPr lang="it-IT" b="1" dirty="0" smtClean="0"/>
              <a:t>250px</a:t>
            </a:r>
            <a:endParaRPr lang="it-IT" b="1" dirty="0"/>
          </a:p>
        </p:txBody>
      </p:sp>
      <p:sp>
        <p:nvSpPr>
          <p:cNvPr id="8" name="CasellaDiTesto 7"/>
          <p:cNvSpPr txBox="1"/>
          <p:nvPr/>
        </p:nvSpPr>
        <p:spPr>
          <a:xfrm>
            <a:off x="3971109" y="467886"/>
            <a:ext cx="6418217" cy="923330"/>
          </a:xfrm>
          <a:prstGeom prst="rect">
            <a:avLst/>
          </a:prstGeom>
          <a:noFill/>
        </p:spPr>
        <p:txBody>
          <a:bodyPr wrap="square" rtlCol="0">
            <a:spAutoFit/>
          </a:bodyPr>
          <a:lstStyle/>
          <a:p>
            <a:pPr algn="ctr"/>
            <a:r>
              <a:rPr lang="it-IT" sz="5400" b="1" i="1" dirty="0" smtClean="0">
                <a:solidFill>
                  <a:srgbClr val="C00000"/>
                </a:solidFill>
              </a:rPr>
              <a:t>FOOTER</a:t>
            </a:r>
            <a:endParaRPr lang="it-IT" sz="5400" b="1" i="1" dirty="0">
              <a:solidFill>
                <a:srgbClr val="C00000"/>
              </a:solidFill>
            </a:endParaRPr>
          </a:p>
        </p:txBody>
      </p:sp>
    </p:spTree>
    <p:extLst>
      <p:ext uri="{BB962C8B-B14F-4D97-AF65-F5344CB8AC3E}">
        <p14:creationId xmlns:p14="http://schemas.microsoft.com/office/powerpoint/2010/main" val="1037498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19348" y="624110"/>
            <a:ext cx="8911687" cy="1280890"/>
          </a:xfrm>
        </p:spPr>
        <p:txBody>
          <a:bodyPr>
            <a:normAutofit/>
          </a:bodyPr>
          <a:lstStyle/>
          <a:p>
            <a:pPr algn="ctr"/>
            <a:r>
              <a:rPr lang="it-IT" sz="5400" b="1" i="1" dirty="0" smtClean="0">
                <a:solidFill>
                  <a:srgbClr val="C00000"/>
                </a:solidFill>
              </a:rPr>
              <a:t>HEADER</a:t>
            </a:r>
            <a:endParaRPr lang="it-IT" sz="5400" b="1" i="1" dirty="0">
              <a:solidFill>
                <a:srgbClr val="C00000"/>
              </a:solidFill>
            </a:endParaRPr>
          </a:p>
        </p:txBody>
      </p:sp>
      <p:sp>
        <p:nvSpPr>
          <p:cNvPr id="3" name="Segnaposto contenuto 2"/>
          <p:cNvSpPr>
            <a:spLocks noGrp="1"/>
          </p:cNvSpPr>
          <p:nvPr>
            <p:ph idx="1"/>
          </p:nvPr>
        </p:nvSpPr>
        <p:spPr/>
        <p:txBody>
          <a:bodyPr>
            <a:normAutofit/>
          </a:bodyPr>
          <a:lstStyle/>
          <a:p>
            <a:r>
              <a:rPr lang="it-IT" sz="2000" b="1" i="1" dirty="0" smtClean="0"/>
              <a:t>La prima sezione che esaminiamo è l’</a:t>
            </a:r>
            <a:r>
              <a:rPr lang="it-IT" sz="2000" b="1" i="1" dirty="0" err="1" smtClean="0"/>
              <a:t>header</a:t>
            </a:r>
            <a:r>
              <a:rPr lang="it-IT" sz="2000" b="1" i="1" dirty="0" smtClean="0"/>
              <a:t>. Essa è composta da un’immagine, dotata di </a:t>
            </a:r>
            <a:r>
              <a:rPr lang="it-IT" sz="2000" b="1" i="1" dirty="0" err="1" smtClean="0"/>
              <a:t>overlay,da</a:t>
            </a:r>
            <a:r>
              <a:rPr lang="it-IT" sz="2000" b="1" i="1" dirty="0" smtClean="0"/>
              <a:t> una barra di navigazione che ho realizzato utilizzando un </a:t>
            </a:r>
            <a:r>
              <a:rPr lang="it-IT" sz="2000" b="1" i="1" dirty="0" err="1" smtClean="0"/>
              <a:t>flex-conteiner</a:t>
            </a:r>
            <a:r>
              <a:rPr lang="it-IT" sz="2000" b="1" i="1" dirty="0" smtClean="0"/>
              <a:t> dove ho racchiuso un immagine che rappresenta il logo e ovviamente i vari collegamenti che ci conducono alle altre sezioni della nostra home page (HOME,RISTORANTI,NEWS,RECENSIONI,CONTATTI E ALTRE INFO).Inoltre il collegamento ALTRE INFO è stato reso un pulsante ed avrà le proprie caratteristiche. Per concludere nella barra di navigazione ho fatto si che cliccando sulla </a:t>
            </a:r>
            <a:r>
              <a:rPr lang="it-IT" sz="2000" b="1" i="1" smtClean="0"/>
              <a:t>sezione home si </a:t>
            </a:r>
            <a:r>
              <a:rPr lang="it-IT" sz="2000" b="1" i="1" dirty="0" smtClean="0"/>
              <a:t>possa </a:t>
            </a:r>
            <a:r>
              <a:rPr lang="it-IT" sz="2000" b="1" i="1" smtClean="0"/>
              <a:t>ritornare alla </a:t>
            </a:r>
            <a:r>
              <a:rPr lang="it-IT" sz="2000" b="1" i="1" dirty="0" smtClean="0"/>
              <a:t>home del mhw1 e allo stesso modo ho così modificato il mhw1 in modo tale che cliccando sulla sezione ristoranti si apra la pagina del mhw2.  </a:t>
            </a:r>
            <a:endParaRPr lang="it-IT" dirty="0" smtClean="0"/>
          </a:p>
        </p:txBody>
      </p:sp>
    </p:spTree>
    <p:extLst>
      <p:ext uri="{BB962C8B-B14F-4D97-AF65-F5344CB8AC3E}">
        <p14:creationId xmlns:p14="http://schemas.microsoft.com/office/powerpoint/2010/main" val="1412317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entesi graffa aperta 2"/>
          <p:cNvSpPr/>
          <p:nvPr/>
        </p:nvSpPr>
        <p:spPr>
          <a:xfrm>
            <a:off x="3814679" y="3823063"/>
            <a:ext cx="818281" cy="26399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p:cNvSpPr txBox="1"/>
          <p:nvPr/>
        </p:nvSpPr>
        <p:spPr>
          <a:xfrm>
            <a:off x="2874808" y="4975361"/>
            <a:ext cx="1114696" cy="369332"/>
          </a:xfrm>
          <a:prstGeom prst="rect">
            <a:avLst/>
          </a:prstGeom>
          <a:noFill/>
        </p:spPr>
        <p:txBody>
          <a:bodyPr wrap="square" rtlCol="0">
            <a:spAutoFit/>
          </a:bodyPr>
          <a:lstStyle/>
          <a:p>
            <a:r>
              <a:rPr lang="it-IT" b="1" dirty="0" smtClean="0"/>
              <a:t>700px</a:t>
            </a:r>
            <a:endParaRPr lang="it-IT" b="1" dirty="0"/>
          </a:p>
        </p:txBody>
      </p:sp>
      <p:sp>
        <p:nvSpPr>
          <p:cNvPr id="5" name="Parentesi graffa aperta 4"/>
          <p:cNvSpPr/>
          <p:nvPr/>
        </p:nvSpPr>
        <p:spPr>
          <a:xfrm>
            <a:off x="4066142" y="3373912"/>
            <a:ext cx="490182" cy="4143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7" name="CasellaDiTesto 6"/>
          <p:cNvSpPr txBox="1"/>
          <p:nvPr/>
        </p:nvSpPr>
        <p:spPr>
          <a:xfrm>
            <a:off x="3299299" y="3373912"/>
            <a:ext cx="1002465" cy="369332"/>
          </a:xfrm>
          <a:prstGeom prst="rect">
            <a:avLst/>
          </a:prstGeom>
          <a:noFill/>
        </p:spPr>
        <p:txBody>
          <a:bodyPr wrap="square" rtlCol="0">
            <a:spAutoFit/>
          </a:bodyPr>
          <a:lstStyle/>
          <a:p>
            <a:r>
              <a:rPr lang="it-IT" b="1" dirty="0" smtClean="0"/>
              <a:t>70px</a:t>
            </a:r>
            <a:endParaRPr lang="it-IT" b="1" dirty="0"/>
          </a:p>
        </p:txBody>
      </p:sp>
      <p:sp>
        <p:nvSpPr>
          <p:cNvPr id="10" name="CasellaDiTesto 9"/>
          <p:cNvSpPr txBox="1"/>
          <p:nvPr/>
        </p:nvSpPr>
        <p:spPr>
          <a:xfrm>
            <a:off x="7590645" y="3176844"/>
            <a:ext cx="426720" cy="246221"/>
          </a:xfrm>
          <a:prstGeom prst="rect">
            <a:avLst/>
          </a:prstGeom>
          <a:noFill/>
        </p:spPr>
        <p:txBody>
          <a:bodyPr wrap="square" rtlCol="0">
            <a:spAutoFit/>
          </a:bodyPr>
          <a:lstStyle/>
          <a:p>
            <a:r>
              <a:rPr lang="it-IT" sz="1000" b="1" dirty="0" smtClean="0"/>
              <a:t>2px</a:t>
            </a:r>
            <a:endParaRPr lang="it-IT" sz="1000" b="1" dirty="0"/>
          </a:p>
        </p:txBody>
      </p:sp>
      <p:sp>
        <p:nvSpPr>
          <p:cNvPr id="12" name="Parentesi graffa aperta 11"/>
          <p:cNvSpPr/>
          <p:nvPr/>
        </p:nvSpPr>
        <p:spPr>
          <a:xfrm rot="5400000">
            <a:off x="7436432" y="-491620"/>
            <a:ext cx="839650" cy="6250501"/>
          </a:xfrm>
          <a:prstGeom prst="leftBrace">
            <a:avLst>
              <a:gd name="adj1" fmla="val 0"/>
              <a:gd name="adj2" fmla="val 5027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6" name="CasellaDiTesto 15"/>
          <p:cNvSpPr txBox="1"/>
          <p:nvPr/>
        </p:nvSpPr>
        <p:spPr>
          <a:xfrm>
            <a:off x="7350033" y="1778957"/>
            <a:ext cx="2499361" cy="369332"/>
          </a:xfrm>
          <a:prstGeom prst="rect">
            <a:avLst/>
          </a:prstGeom>
          <a:noFill/>
        </p:spPr>
        <p:txBody>
          <a:bodyPr wrap="square" rtlCol="0">
            <a:spAutoFit/>
          </a:bodyPr>
          <a:lstStyle/>
          <a:p>
            <a:r>
              <a:rPr lang="it-IT" b="1" dirty="0" smtClean="0"/>
              <a:t>100% della pagina</a:t>
            </a:r>
            <a:endParaRPr lang="it-IT" b="1" dirty="0"/>
          </a:p>
        </p:txBody>
      </p:sp>
      <p:sp>
        <p:nvSpPr>
          <p:cNvPr id="19" name="CasellaDiTesto 18"/>
          <p:cNvSpPr txBox="1"/>
          <p:nvPr/>
        </p:nvSpPr>
        <p:spPr>
          <a:xfrm>
            <a:off x="6231980" y="3193541"/>
            <a:ext cx="566058" cy="246221"/>
          </a:xfrm>
          <a:prstGeom prst="rect">
            <a:avLst/>
          </a:prstGeom>
          <a:noFill/>
        </p:spPr>
        <p:txBody>
          <a:bodyPr wrap="square" rtlCol="0">
            <a:spAutoFit/>
          </a:bodyPr>
          <a:lstStyle/>
          <a:p>
            <a:r>
              <a:rPr lang="it-IT" sz="1000" b="1" dirty="0" smtClean="0"/>
              <a:t>50px</a:t>
            </a:r>
            <a:endParaRPr lang="it-IT" sz="1000" b="1" dirty="0"/>
          </a:p>
        </p:txBody>
      </p:sp>
      <p:sp>
        <p:nvSpPr>
          <p:cNvPr id="20" name="Parentesi graffa aperta 19"/>
          <p:cNvSpPr/>
          <p:nvPr/>
        </p:nvSpPr>
        <p:spPr>
          <a:xfrm rot="16200000" flipH="1" flipV="1">
            <a:off x="5379399" y="2370882"/>
            <a:ext cx="205934" cy="1571081"/>
          </a:xfrm>
          <a:prstGeom prst="leftBrace">
            <a:avLst>
              <a:gd name="adj1" fmla="val 8333"/>
              <a:gd name="adj2" fmla="val 50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CasellaDiTesto 20"/>
          <p:cNvSpPr txBox="1"/>
          <p:nvPr/>
        </p:nvSpPr>
        <p:spPr>
          <a:xfrm>
            <a:off x="4907002" y="3168518"/>
            <a:ext cx="922784" cy="246221"/>
          </a:xfrm>
          <a:prstGeom prst="rect">
            <a:avLst/>
          </a:prstGeom>
          <a:noFill/>
        </p:spPr>
        <p:txBody>
          <a:bodyPr wrap="square" rtlCol="0">
            <a:spAutoFit/>
          </a:bodyPr>
          <a:lstStyle/>
          <a:p>
            <a:r>
              <a:rPr lang="it-IT" sz="1000" b="1" dirty="0" smtClean="0"/>
              <a:t>350px</a:t>
            </a:r>
            <a:endParaRPr lang="it-IT" sz="1000" b="1" dirty="0"/>
          </a:p>
        </p:txBody>
      </p:sp>
      <p:sp>
        <p:nvSpPr>
          <p:cNvPr id="22" name="CasellaDiTesto 21"/>
          <p:cNvSpPr txBox="1"/>
          <p:nvPr/>
        </p:nvSpPr>
        <p:spPr>
          <a:xfrm>
            <a:off x="3788230" y="235131"/>
            <a:ext cx="6557554" cy="923330"/>
          </a:xfrm>
          <a:prstGeom prst="rect">
            <a:avLst/>
          </a:prstGeom>
          <a:noFill/>
        </p:spPr>
        <p:txBody>
          <a:bodyPr wrap="square" rtlCol="0">
            <a:spAutoFit/>
          </a:bodyPr>
          <a:lstStyle/>
          <a:p>
            <a:pPr algn="ctr"/>
            <a:r>
              <a:rPr lang="it-IT" sz="5400" b="1" i="1" dirty="0" smtClean="0">
                <a:solidFill>
                  <a:srgbClr val="C00000"/>
                </a:solidFill>
              </a:rPr>
              <a:t>HEADER</a:t>
            </a:r>
            <a:endParaRPr lang="it-IT" sz="5400" b="1" i="1" dirty="0">
              <a:solidFill>
                <a:srgbClr val="C00000"/>
              </a:solidFill>
            </a:endParaRPr>
          </a:p>
        </p:txBody>
      </p:sp>
      <p:pic>
        <p:nvPicPr>
          <p:cNvPr id="6" name="Immagine 5"/>
          <p:cNvPicPr>
            <a:picLocks noChangeAspect="1"/>
          </p:cNvPicPr>
          <p:nvPr/>
        </p:nvPicPr>
        <p:blipFill>
          <a:blip r:embed="rId2"/>
          <a:stretch>
            <a:fillRect/>
          </a:stretch>
        </p:blipFill>
        <p:spPr>
          <a:xfrm>
            <a:off x="4731007" y="3373912"/>
            <a:ext cx="6250501" cy="3089102"/>
          </a:xfrm>
          <a:prstGeom prst="rect">
            <a:avLst/>
          </a:prstGeom>
        </p:spPr>
      </p:pic>
      <p:sp>
        <p:nvSpPr>
          <p:cNvPr id="9" name="Parentesi graffa chiusa 8"/>
          <p:cNvSpPr/>
          <p:nvPr/>
        </p:nvSpPr>
        <p:spPr>
          <a:xfrm>
            <a:off x="6267907" y="3414739"/>
            <a:ext cx="167117" cy="3048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Parentesi graffa chiusa 10"/>
          <p:cNvSpPr/>
          <p:nvPr/>
        </p:nvSpPr>
        <p:spPr>
          <a:xfrm>
            <a:off x="7804005" y="3472218"/>
            <a:ext cx="104503" cy="2177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29466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5400" b="1" i="1" dirty="0" smtClean="0">
                <a:solidFill>
                  <a:srgbClr val="C00000"/>
                </a:solidFill>
              </a:rPr>
              <a:t>SECTION</a:t>
            </a:r>
            <a:endParaRPr lang="it-IT" sz="5400" b="1" i="1" dirty="0">
              <a:solidFill>
                <a:srgbClr val="C00000"/>
              </a:solidFill>
            </a:endParaRPr>
          </a:p>
        </p:txBody>
      </p:sp>
      <p:sp>
        <p:nvSpPr>
          <p:cNvPr id="3" name="Segnaposto contenuto 2"/>
          <p:cNvSpPr>
            <a:spLocks noGrp="1"/>
          </p:cNvSpPr>
          <p:nvPr>
            <p:ph idx="1"/>
          </p:nvPr>
        </p:nvSpPr>
        <p:spPr/>
        <p:txBody>
          <a:bodyPr>
            <a:normAutofit fontScale="92500" lnSpcReduction="10000"/>
          </a:bodyPr>
          <a:lstStyle/>
          <a:p>
            <a:r>
              <a:rPr lang="it-IT" sz="2000" b="1" i="1" dirty="0" smtClean="0"/>
              <a:t>La seconda sezione è la </a:t>
            </a:r>
            <a:r>
              <a:rPr lang="it-IT" sz="2000" b="1" i="1" dirty="0" err="1" smtClean="0"/>
              <a:t>section</a:t>
            </a:r>
            <a:r>
              <a:rPr lang="it-IT" sz="2000" b="1" i="1" dirty="0" smtClean="0"/>
              <a:t>. Essa è composta da un’intestazione e poi da un blocco ,con un’intestazione(Tutti i ristoranti), che contiene dei div ,ognuno dei quali avrà un testo ,un’immagine ,e una descrizione e un link.</a:t>
            </a:r>
            <a:r>
              <a:rPr lang="it-IT" sz="2000" b="1" i="1" dirty="0"/>
              <a:t> </a:t>
            </a:r>
            <a:r>
              <a:rPr lang="it-IT" sz="2000" b="1" i="1" dirty="0" smtClean="0"/>
              <a:t>La descrizione inizialmente sarà nascosta e possiederà una classe </a:t>
            </a:r>
            <a:r>
              <a:rPr lang="it-IT" sz="2000" b="1" i="1" dirty="0" err="1" smtClean="0"/>
              <a:t>hidden</a:t>
            </a:r>
            <a:r>
              <a:rPr lang="it-IT" sz="2000" b="1" i="1" dirty="0" smtClean="0"/>
              <a:t> poi cliccando sul link ,dove c’è scritto «mostra più dettagli », la descrizione comparirà e con essa ci sarà una seconda scritta  «mostra meno dettagli » ,che ,se cliccata farà scomparire la descrizione .Inoltre c’è anche</a:t>
            </a:r>
            <a:r>
              <a:rPr lang="it-IT" sz="2000" b="1" i="1" dirty="0"/>
              <a:t> </a:t>
            </a:r>
            <a:r>
              <a:rPr lang="it-IT" sz="2000" b="1" i="1" dirty="0" smtClean="0"/>
              <a:t>un simbolo che ci permette ,se cliccato di aggiungere i div in un secondo blocco ,anch’esso con un’intestazione(Preferiti) e composto dagli stessi div precedenti ma solo con il testo, l’immagine e un ulteriore simbolo per poter rimuovere il div da tale blocco rimettendolo nel primo. Infine c’è anche una barra </a:t>
            </a:r>
            <a:r>
              <a:rPr lang="it-IT" sz="2000" b="1" i="1" smtClean="0"/>
              <a:t>di ricerca </a:t>
            </a:r>
            <a:r>
              <a:rPr lang="it-IT" sz="2000" b="1" i="1" dirty="0" smtClean="0"/>
              <a:t>che ci permette di ricercare e filtrare gli appositi div(ristoranti) in base a ciò che digitiamo. </a:t>
            </a:r>
          </a:p>
        </p:txBody>
      </p:sp>
    </p:spTree>
    <p:extLst>
      <p:ext uri="{BB962C8B-B14F-4D97-AF65-F5344CB8AC3E}">
        <p14:creationId xmlns:p14="http://schemas.microsoft.com/office/powerpoint/2010/main" val="3873235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4520003" y="381852"/>
            <a:ext cx="7261414" cy="2198691"/>
          </a:xfrm>
          <a:prstGeom prst="rect">
            <a:avLst/>
          </a:prstGeom>
        </p:spPr>
      </p:pic>
      <p:pic>
        <p:nvPicPr>
          <p:cNvPr id="3" name="Immagine 2"/>
          <p:cNvPicPr>
            <a:picLocks noChangeAspect="1"/>
          </p:cNvPicPr>
          <p:nvPr/>
        </p:nvPicPr>
        <p:blipFill>
          <a:blip r:embed="rId3"/>
          <a:stretch>
            <a:fillRect/>
          </a:stretch>
        </p:blipFill>
        <p:spPr>
          <a:xfrm>
            <a:off x="4520003" y="2543902"/>
            <a:ext cx="7261414" cy="1834462"/>
          </a:xfrm>
          <a:prstGeom prst="rect">
            <a:avLst/>
          </a:prstGeom>
        </p:spPr>
      </p:pic>
      <p:pic>
        <p:nvPicPr>
          <p:cNvPr id="4" name="Immagine 3"/>
          <p:cNvPicPr>
            <a:picLocks noChangeAspect="1"/>
          </p:cNvPicPr>
          <p:nvPr/>
        </p:nvPicPr>
        <p:blipFill>
          <a:blip r:embed="rId4"/>
          <a:stretch>
            <a:fillRect/>
          </a:stretch>
        </p:blipFill>
        <p:spPr>
          <a:xfrm>
            <a:off x="4520003" y="4378364"/>
            <a:ext cx="7261414" cy="2205528"/>
          </a:xfrm>
          <a:prstGeom prst="rect">
            <a:avLst/>
          </a:prstGeom>
        </p:spPr>
      </p:pic>
      <p:sp>
        <p:nvSpPr>
          <p:cNvPr id="5" name="Parentesi graffa aperta 4"/>
          <p:cNvSpPr/>
          <p:nvPr/>
        </p:nvSpPr>
        <p:spPr>
          <a:xfrm>
            <a:off x="3431177" y="345211"/>
            <a:ext cx="949234" cy="62386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6" name="CasellaDiTesto 5"/>
          <p:cNvSpPr txBox="1"/>
          <p:nvPr/>
        </p:nvSpPr>
        <p:spPr>
          <a:xfrm>
            <a:off x="1976782" y="3552504"/>
            <a:ext cx="1881179" cy="646331"/>
          </a:xfrm>
          <a:prstGeom prst="rect">
            <a:avLst/>
          </a:prstGeom>
          <a:noFill/>
        </p:spPr>
        <p:txBody>
          <a:bodyPr wrap="square" rtlCol="0">
            <a:spAutoFit/>
          </a:bodyPr>
          <a:lstStyle/>
          <a:p>
            <a:r>
              <a:rPr lang="it-IT" b="1" dirty="0" smtClean="0"/>
              <a:t>Ho impostato l’altezza=auto</a:t>
            </a:r>
            <a:endParaRPr lang="it-IT" b="1" dirty="0"/>
          </a:p>
        </p:txBody>
      </p:sp>
      <p:sp>
        <p:nvSpPr>
          <p:cNvPr id="7" name="Parentesi graffa aperta 6"/>
          <p:cNvSpPr/>
          <p:nvPr/>
        </p:nvSpPr>
        <p:spPr>
          <a:xfrm>
            <a:off x="5077097" y="714103"/>
            <a:ext cx="566057" cy="54254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8" name="CasellaDiTesto 7"/>
          <p:cNvSpPr txBox="1"/>
          <p:nvPr/>
        </p:nvSpPr>
        <p:spPr>
          <a:xfrm>
            <a:off x="4520003" y="3461133"/>
            <a:ext cx="966652" cy="577081"/>
          </a:xfrm>
          <a:prstGeom prst="rect">
            <a:avLst/>
          </a:prstGeom>
          <a:noFill/>
        </p:spPr>
        <p:txBody>
          <a:bodyPr wrap="square" rtlCol="0">
            <a:spAutoFit/>
          </a:bodyPr>
          <a:lstStyle/>
          <a:p>
            <a:r>
              <a:rPr lang="it-IT" sz="1050" b="1" dirty="0" smtClean="0"/>
              <a:t>Dipende dal numero di div</a:t>
            </a:r>
            <a:endParaRPr lang="it-IT" sz="1050" b="1" dirty="0"/>
          </a:p>
        </p:txBody>
      </p:sp>
      <p:sp>
        <p:nvSpPr>
          <p:cNvPr id="9" name="Parentesi graffa aperta 8"/>
          <p:cNvSpPr/>
          <p:nvPr/>
        </p:nvSpPr>
        <p:spPr>
          <a:xfrm rot="16200000">
            <a:off x="8004894" y="3990243"/>
            <a:ext cx="305851" cy="47416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 name="CasellaDiTesto 9"/>
          <p:cNvSpPr txBox="1"/>
          <p:nvPr/>
        </p:nvSpPr>
        <p:spPr>
          <a:xfrm>
            <a:off x="10668257" y="6139543"/>
            <a:ext cx="1113160" cy="307777"/>
          </a:xfrm>
          <a:prstGeom prst="rect">
            <a:avLst/>
          </a:prstGeom>
          <a:noFill/>
        </p:spPr>
        <p:txBody>
          <a:bodyPr wrap="square" rtlCol="0">
            <a:spAutoFit/>
          </a:bodyPr>
          <a:lstStyle/>
          <a:p>
            <a:r>
              <a:rPr lang="it-IT" sz="1400" b="1" dirty="0" smtClean="0"/>
              <a:t>1000px</a:t>
            </a:r>
            <a:endParaRPr lang="it-IT" sz="1400" b="1" dirty="0"/>
          </a:p>
        </p:txBody>
      </p:sp>
      <p:sp>
        <p:nvSpPr>
          <p:cNvPr id="11" name="Parentesi graffa chiusa 10"/>
          <p:cNvSpPr/>
          <p:nvPr/>
        </p:nvSpPr>
        <p:spPr>
          <a:xfrm>
            <a:off x="10413275" y="714103"/>
            <a:ext cx="115390" cy="17242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 name="Parentesi graffa aperta 12"/>
          <p:cNvSpPr/>
          <p:nvPr/>
        </p:nvSpPr>
        <p:spPr>
          <a:xfrm rot="16200000">
            <a:off x="9575538" y="1782362"/>
            <a:ext cx="105501" cy="1417578"/>
          </a:xfrm>
          <a:prstGeom prst="leftBrace">
            <a:avLst>
              <a:gd name="adj1" fmla="val 8333"/>
              <a:gd name="adj2" fmla="val 510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p:cNvSpPr txBox="1"/>
          <p:nvPr/>
        </p:nvSpPr>
        <p:spPr>
          <a:xfrm>
            <a:off x="8362152" y="2413097"/>
            <a:ext cx="1330490" cy="261610"/>
          </a:xfrm>
          <a:prstGeom prst="rect">
            <a:avLst/>
          </a:prstGeom>
          <a:noFill/>
        </p:spPr>
        <p:txBody>
          <a:bodyPr wrap="square" rtlCol="0">
            <a:spAutoFit/>
          </a:bodyPr>
          <a:lstStyle/>
          <a:p>
            <a:r>
              <a:rPr lang="it-IT" sz="1050" b="1" dirty="0" smtClean="0"/>
              <a:t>300px</a:t>
            </a:r>
            <a:endParaRPr lang="it-IT" sz="1050" b="1" dirty="0"/>
          </a:p>
        </p:txBody>
      </p:sp>
      <p:sp>
        <p:nvSpPr>
          <p:cNvPr id="16" name="CasellaDiTesto 15"/>
          <p:cNvSpPr txBox="1"/>
          <p:nvPr/>
        </p:nvSpPr>
        <p:spPr>
          <a:xfrm>
            <a:off x="10509072" y="1529076"/>
            <a:ext cx="766097" cy="276999"/>
          </a:xfrm>
          <a:prstGeom prst="rect">
            <a:avLst/>
          </a:prstGeom>
          <a:noFill/>
        </p:spPr>
        <p:txBody>
          <a:bodyPr wrap="square" rtlCol="0">
            <a:spAutoFit/>
          </a:bodyPr>
          <a:lstStyle/>
          <a:p>
            <a:r>
              <a:rPr lang="it-IT" sz="1200" b="1" dirty="0" smtClean="0"/>
              <a:t>350px</a:t>
            </a:r>
            <a:endParaRPr lang="it-IT" sz="1200" b="1" dirty="0"/>
          </a:p>
        </p:txBody>
      </p:sp>
      <p:sp>
        <p:nvSpPr>
          <p:cNvPr id="17" name="Parentesi graffa aperta 16"/>
          <p:cNvSpPr/>
          <p:nvPr/>
        </p:nvSpPr>
        <p:spPr>
          <a:xfrm>
            <a:off x="6021335" y="818374"/>
            <a:ext cx="109499" cy="7533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8" name="Parentesi graffa aperta 17"/>
          <p:cNvSpPr/>
          <p:nvPr/>
        </p:nvSpPr>
        <p:spPr>
          <a:xfrm rot="16200000">
            <a:off x="6581207" y="1262783"/>
            <a:ext cx="185418" cy="9864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Parentesi graffa chiusa 18"/>
          <p:cNvSpPr/>
          <p:nvPr/>
        </p:nvSpPr>
        <p:spPr>
          <a:xfrm>
            <a:off x="10387152" y="2609731"/>
            <a:ext cx="243840" cy="23917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0" name="Parentesi graffa aperta 19"/>
          <p:cNvSpPr/>
          <p:nvPr/>
        </p:nvSpPr>
        <p:spPr>
          <a:xfrm rot="16200000">
            <a:off x="10159528" y="2896575"/>
            <a:ext cx="161332" cy="1937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Parentesi graffa aperta 20"/>
          <p:cNvSpPr/>
          <p:nvPr/>
        </p:nvSpPr>
        <p:spPr>
          <a:xfrm rot="10800000">
            <a:off x="10616263" y="561869"/>
            <a:ext cx="237434" cy="1109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2" name="Parentesi graffa aperta 21"/>
          <p:cNvSpPr/>
          <p:nvPr/>
        </p:nvSpPr>
        <p:spPr>
          <a:xfrm rot="5400000">
            <a:off x="9946622" y="-20177"/>
            <a:ext cx="180018" cy="9840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3" name="CasellaDiTesto 22"/>
          <p:cNvSpPr txBox="1"/>
          <p:nvPr/>
        </p:nvSpPr>
        <p:spPr>
          <a:xfrm>
            <a:off x="6417129" y="1841035"/>
            <a:ext cx="1236617" cy="276999"/>
          </a:xfrm>
          <a:prstGeom prst="rect">
            <a:avLst/>
          </a:prstGeom>
          <a:noFill/>
        </p:spPr>
        <p:txBody>
          <a:bodyPr wrap="square" rtlCol="0">
            <a:spAutoFit/>
          </a:bodyPr>
          <a:lstStyle/>
          <a:p>
            <a:r>
              <a:rPr lang="it-IT" sz="1200" b="1" dirty="0" smtClean="0"/>
              <a:t>200px</a:t>
            </a:r>
            <a:endParaRPr lang="it-IT" sz="1200" b="1" dirty="0"/>
          </a:p>
        </p:txBody>
      </p:sp>
      <p:sp>
        <p:nvSpPr>
          <p:cNvPr id="24" name="CasellaDiTesto 23"/>
          <p:cNvSpPr txBox="1"/>
          <p:nvPr/>
        </p:nvSpPr>
        <p:spPr>
          <a:xfrm>
            <a:off x="5505738" y="1177227"/>
            <a:ext cx="694510" cy="276999"/>
          </a:xfrm>
          <a:prstGeom prst="rect">
            <a:avLst/>
          </a:prstGeom>
          <a:noFill/>
        </p:spPr>
        <p:txBody>
          <a:bodyPr wrap="square" rtlCol="0">
            <a:spAutoFit/>
          </a:bodyPr>
          <a:lstStyle/>
          <a:p>
            <a:r>
              <a:rPr lang="it-IT" sz="1200" b="1" dirty="0" smtClean="0"/>
              <a:t>150px</a:t>
            </a:r>
            <a:endParaRPr lang="it-IT" sz="1200" b="1" dirty="0"/>
          </a:p>
        </p:txBody>
      </p:sp>
      <p:sp>
        <p:nvSpPr>
          <p:cNvPr id="25" name="CasellaDiTesto 24"/>
          <p:cNvSpPr txBox="1"/>
          <p:nvPr/>
        </p:nvSpPr>
        <p:spPr>
          <a:xfrm>
            <a:off x="10803877" y="485244"/>
            <a:ext cx="1053737" cy="276999"/>
          </a:xfrm>
          <a:prstGeom prst="rect">
            <a:avLst/>
          </a:prstGeom>
          <a:noFill/>
        </p:spPr>
        <p:txBody>
          <a:bodyPr wrap="square" rtlCol="0">
            <a:spAutoFit/>
          </a:bodyPr>
          <a:lstStyle/>
          <a:p>
            <a:r>
              <a:rPr lang="it-IT" sz="1200" b="1" dirty="0" smtClean="0"/>
              <a:t>20px</a:t>
            </a:r>
            <a:endParaRPr lang="it-IT" sz="1200" b="1" dirty="0"/>
          </a:p>
        </p:txBody>
      </p:sp>
      <p:sp>
        <p:nvSpPr>
          <p:cNvPr id="26" name="CasellaDiTesto 25"/>
          <p:cNvSpPr txBox="1"/>
          <p:nvPr/>
        </p:nvSpPr>
        <p:spPr>
          <a:xfrm>
            <a:off x="9107663" y="354439"/>
            <a:ext cx="1161759" cy="261610"/>
          </a:xfrm>
          <a:prstGeom prst="rect">
            <a:avLst/>
          </a:prstGeom>
          <a:noFill/>
        </p:spPr>
        <p:txBody>
          <a:bodyPr wrap="square" rtlCol="0">
            <a:spAutoFit/>
          </a:bodyPr>
          <a:lstStyle/>
          <a:p>
            <a:r>
              <a:rPr lang="it-IT" sz="1100" b="1" dirty="0" smtClean="0"/>
              <a:t>20%</a:t>
            </a:r>
            <a:endParaRPr lang="it-IT" sz="1100" b="1" dirty="0"/>
          </a:p>
        </p:txBody>
      </p:sp>
      <p:sp>
        <p:nvSpPr>
          <p:cNvPr id="27" name="CasellaDiTesto 26"/>
          <p:cNvSpPr txBox="1"/>
          <p:nvPr/>
        </p:nvSpPr>
        <p:spPr>
          <a:xfrm>
            <a:off x="10616263" y="2567699"/>
            <a:ext cx="914143" cy="276999"/>
          </a:xfrm>
          <a:prstGeom prst="rect">
            <a:avLst/>
          </a:prstGeom>
          <a:noFill/>
        </p:spPr>
        <p:txBody>
          <a:bodyPr wrap="square" rtlCol="0">
            <a:spAutoFit/>
          </a:bodyPr>
          <a:lstStyle/>
          <a:p>
            <a:r>
              <a:rPr lang="it-IT" sz="1200" b="1" dirty="0" smtClean="0"/>
              <a:t>35px</a:t>
            </a:r>
            <a:endParaRPr lang="it-IT" sz="1200" b="1" dirty="0"/>
          </a:p>
        </p:txBody>
      </p:sp>
      <p:sp>
        <p:nvSpPr>
          <p:cNvPr id="28" name="CasellaDiTesto 27"/>
          <p:cNvSpPr txBox="1"/>
          <p:nvPr/>
        </p:nvSpPr>
        <p:spPr>
          <a:xfrm>
            <a:off x="10043803" y="3065216"/>
            <a:ext cx="1047205" cy="261610"/>
          </a:xfrm>
          <a:prstGeom prst="rect">
            <a:avLst/>
          </a:prstGeom>
          <a:noFill/>
        </p:spPr>
        <p:txBody>
          <a:bodyPr wrap="square" rtlCol="0">
            <a:spAutoFit/>
          </a:bodyPr>
          <a:lstStyle/>
          <a:p>
            <a:r>
              <a:rPr lang="it-IT" sz="1100" b="1" dirty="0" smtClean="0"/>
              <a:t>35px</a:t>
            </a:r>
            <a:endParaRPr lang="it-IT" sz="1100" b="1" dirty="0"/>
          </a:p>
        </p:txBody>
      </p:sp>
      <p:sp>
        <p:nvSpPr>
          <p:cNvPr id="29" name="CasellaDiTesto 28"/>
          <p:cNvSpPr txBox="1"/>
          <p:nvPr/>
        </p:nvSpPr>
        <p:spPr>
          <a:xfrm>
            <a:off x="1212092" y="4816103"/>
            <a:ext cx="2704907" cy="1477328"/>
          </a:xfrm>
          <a:prstGeom prst="rect">
            <a:avLst/>
          </a:prstGeom>
          <a:noFill/>
        </p:spPr>
        <p:txBody>
          <a:bodyPr wrap="square" rtlCol="0">
            <a:spAutoFit/>
          </a:bodyPr>
          <a:lstStyle/>
          <a:p>
            <a:r>
              <a:rPr lang="it-IT" b="1" dirty="0" smtClean="0"/>
              <a:t>Le dimensioni sono le stesse anche per il blocco preferiti(sia per i div che per tutto ciò che contengono)</a:t>
            </a:r>
            <a:endParaRPr lang="it-IT" b="1" dirty="0"/>
          </a:p>
        </p:txBody>
      </p:sp>
      <p:sp>
        <p:nvSpPr>
          <p:cNvPr id="30" name="Parentesi graffa aperta 29"/>
          <p:cNvSpPr/>
          <p:nvPr/>
        </p:nvSpPr>
        <p:spPr>
          <a:xfrm rot="16200000">
            <a:off x="7352589" y="2481754"/>
            <a:ext cx="109515" cy="623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1" name="Parentesi graffa aperta 30"/>
          <p:cNvSpPr/>
          <p:nvPr/>
        </p:nvSpPr>
        <p:spPr>
          <a:xfrm>
            <a:off x="5843337" y="2405178"/>
            <a:ext cx="45719" cy="2401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2" name="CasellaDiTesto 31"/>
          <p:cNvSpPr txBox="1"/>
          <p:nvPr/>
        </p:nvSpPr>
        <p:spPr>
          <a:xfrm>
            <a:off x="5866196" y="2390175"/>
            <a:ext cx="1190392" cy="246221"/>
          </a:xfrm>
          <a:prstGeom prst="rect">
            <a:avLst/>
          </a:prstGeom>
          <a:noFill/>
        </p:spPr>
        <p:txBody>
          <a:bodyPr wrap="square" rtlCol="0">
            <a:spAutoFit/>
          </a:bodyPr>
          <a:lstStyle/>
          <a:p>
            <a:r>
              <a:rPr lang="it-IT" sz="1000" b="1" dirty="0" smtClean="0"/>
              <a:t>15px</a:t>
            </a:r>
            <a:endParaRPr lang="it-IT" sz="1000" b="1" dirty="0"/>
          </a:p>
        </p:txBody>
      </p:sp>
      <p:sp>
        <p:nvSpPr>
          <p:cNvPr id="33" name="CasellaDiTesto 32"/>
          <p:cNvSpPr txBox="1"/>
          <p:nvPr/>
        </p:nvSpPr>
        <p:spPr>
          <a:xfrm>
            <a:off x="7399600" y="2413097"/>
            <a:ext cx="738947" cy="246221"/>
          </a:xfrm>
          <a:prstGeom prst="rect">
            <a:avLst/>
          </a:prstGeom>
          <a:noFill/>
        </p:spPr>
        <p:txBody>
          <a:bodyPr wrap="square" rtlCol="0">
            <a:spAutoFit/>
          </a:bodyPr>
          <a:lstStyle/>
          <a:p>
            <a:r>
              <a:rPr lang="it-IT" sz="1000" b="1" dirty="0" smtClean="0"/>
              <a:t>5px</a:t>
            </a:r>
            <a:endParaRPr lang="it-IT" sz="1000" b="1" dirty="0"/>
          </a:p>
        </p:txBody>
      </p:sp>
      <p:sp>
        <p:nvSpPr>
          <p:cNvPr id="34" name="CasellaDiTesto 33"/>
          <p:cNvSpPr txBox="1"/>
          <p:nvPr/>
        </p:nvSpPr>
        <p:spPr>
          <a:xfrm>
            <a:off x="368863" y="31273"/>
            <a:ext cx="3493450" cy="707886"/>
          </a:xfrm>
          <a:prstGeom prst="rect">
            <a:avLst/>
          </a:prstGeom>
          <a:noFill/>
        </p:spPr>
        <p:txBody>
          <a:bodyPr wrap="square" rtlCol="0">
            <a:spAutoFit/>
          </a:bodyPr>
          <a:lstStyle/>
          <a:p>
            <a:r>
              <a:rPr lang="it-IT" sz="2000" b="1" i="1" dirty="0" smtClean="0">
                <a:solidFill>
                  <a:srgbClr val="C00000"/>
                </a:solidFill>
              </a:rPr>
              <a:t>SECTION:(sezione con tutti i ristoranti)</a:t>
            </a:r>
            <a:endParaRPr lang="it-IT" sz="2000" b="1" i="1" dirty="0">
              <a:solidFill>
                <a:srgbClr val="C00000"/>
              </a:solidFill>
            </a:endParaRPr>
          </a:p>
        </p:txBody>
      </p:sp>
    </p:spTree>
    <p:extLst>
      <p:ext uri="{BB962C8B-B14F-4D97-AF65-F5344CB8AC3E}">
        <p14:creationId xmlns:p14="http://schemas.microsoft.com/office/powerpoint/2010/main" val="2488740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3675015" y="135617"/>
            <a:ext cx="7106195" cy="707886"/>
          </a:xfrm>
          <a:prstGeom prst="rect">
            <a:avLst/>
          </a:prstGeom>
        </p:spPr>
        <p:txBody>
          <a:bodyPr wrap="square">
            <a:spAutoFit/>
          </a:bodyPr>
          <a:lstStyle/>
          <a:p>
            <a:r>
              <a:rPr lang="it-IT" sz="2000" b="1" i="1" dirty="0">
                <a:solidFill>
                  <a:srgbClr val="C00000"/>
                </a:solidFill>
              </a:rPr>
              <a:t>Funzionamento link</a:t>
            </a:r>
          </a:p>
          <a:p>
            <a:r>
              <a:rPr lang="it-IT" sz="2000" b="1" i="1" dirty="0">
                <a:solidFill>
                  <a:srgbClr val="C00000"/>
                </a:solidFill>
              </a:rPr>
              <a:t>( funzioni: </a:t>
            </a:r>
            <a:r>
              <a:rPr lang="it-IT" sz="2000" b="1" i="1" dirty="0" err="1">
                <a:solidFill>
                  <a:srgbClr val="C00000"/>
                </a:solidFill>
              </a:rPr>
              <a:t>mostraDescrizione</a:t>
            </a:r>
            <a:r>
              <a:rPr lang="it-IT" sz="2000" b="1" i="1" dirty="0">
                <a:solidFill>
                  <a:srgbClr val="C00000"/>
                </a:solidFill>
              </a:rPr>
              <a:t> e </a:t>
            </a:r>
            <a:r>
              <a:rPr lang="it-IT" sz="2000" b="1" i="1" dirty="0" err="1">
                <a:solidFill>
                  <a:srgbClr val="C00000"/>
                </a:solidFill>
              </a:rPr>
              <a:t>nascondiDescrizione</a:t>
            </a:r>
            <a:r>
              <a:rPr lang="it-IT" sz="2000" b="1" i="1" dirty="0">
                <a:solidFill>
                  <a:srgbClr val="C00000"/>
                </a:solidFill>
              </a:rPr>
              <a:t> )</a:t>
            </a:r>
          </a:p>
        </p:txBody>
      </p:sp>
      <p:pic>
        <p:nvPicPr>
          <p:cNvPr id="3" name="Immagine 2"/>
          <p:cNvPicPr>
            <a:picLocks noChangeAspect="1"/>
          </p:cNvPicPr>
          <p:nvPr/>
        </p:nvPicPr>
        <p:blipFill>
          <a:blip r:embed="rId2"/>
          <a:stretch>
            <a:fillRect/>
          </a:stretch>
        </p:blipFill>
        <p:spPr>
          <a:xfrm>
            <a:off x="3166790" y="1080421"/>
            <a:ext cx="3669438" cy="2407868"/>
          </a:xfrm>
          <a:prstGeom prst="rect">
            <a:avLst/>
          </a:prstGeom>
        </p:spPr>
      </p:pic>
      <p:sp>
        <p:nvSpPr>
          <p:cNvPr id="4" name="CasellaDiTesto 3"/>
          <p:cNvSpPr txBox="1"/>
          <p:nvPr/>
        </p:nvSpPr>
        <p:spPr>
          <a:xfrm>
            <a:off x="7515497" y="1080421"/>
            <a:ext cx="4676503" cy="1815882"/>
          </a:xfrm>
          <a:prstGeom prst="rect">
            <a:avLst/>
          </a:prstGeom>
          <a:noFill/>
        </p:spPr>
        <p:txBody>
          <a:bodyPr wrap="square" rtlCol="0">
            <a:spAutoFit/>
          </a:bodyPr>
          <a:lstStyle/>
          <a:p>
            <a:r>
              <a:rPr lang="it-IT" sz="1600" b="1" dirty="0" smtClean="0"/>
              <a:t>Con questa funzione è possibile andare a interagire con i div presenti nel blocco dove sono presenti tutti i ristoranti. In particolare mi sono servito di due variabili c1 e c2 che ho usato rispettivamente per mostrare  la descrizione e il link «mostra meno dettagli», rimuovendo la classe «</a:t>
            </a:r>
            <a:r>
              <a:rPr lang="it-IT" sz="1600" b="1" dirty="0" err="1" smtClean="0"/>
              <a:t>hidden</a:t>
            </a:r>
            <a:r>
              <a:rPr lang="it-IT" sz="1600" b="1" dirty="0" smtClean="0"/>
              <a:t>»</a:t>
            </a:r>
            <a:r>
              <a:rPr lang="it-IT" sz="1600" b="1" dirty="0"/>
              <a:t>.</a:t>
            </a:r>
            <a:endParaRPr lang="it-IT" sz="1600" b="1" dirty="0" smtClean="0"/>
          </a:p>
        </p:txBody>
      </p:sp>
      <p:sp>
        <p:nvSpPr>
          <p:cNvPr id="6" name="CasellaDiTesto 5"/>
          <p:cNvSpPr txBox="1"/>
          <p:nvPr/>
        </p:nvSpPr>
        <p:spPr>
          <a:xfrm>
            <a:off x="7582988" y="3723145"/>
            <a:ext cx="4397829" cy="2800767"/>
          </a:xfrm>
          <a:prstGeom prst="rect">
            <a:avLst/>
          </a:prstGeom>
          <a:noFill/>
        </p:spPr>
        <p:txBody>
          <a:bodyPr wrap="square" rtlCol="0">
            <a:spAutoFit/>
          </a:bodyPr>
          <a:lstStyle/>
          <a:p>
            <a:r>
              <a:rPr lang="it-IT" sz="1600" b="1" dirty="0" smtClean="0"/>
              <a:t>Anche con </a:t>
            </a:r>
            <a:r>
              <a:rPr lang="it-IT" sz="1600" b="1" dirty="0"/>
              <a:t>questa funzione è possibile andare a interagire con i div presenti nel blocco dove sono presenti tutti i ristoranti. M</a:t>
            </a:r>
            <a:r>
              <a:rPr lang="it-IT" sz="1600" b="1" dirty="0" smtClean="0"/>
              <a:t>i </a:t>
            </a:r>
            <a:r>
              <a:rPr lang="it-IT" sz="1600" b="1" dirty="0"/>
              <a:t>sono </a:t>
            </a:r>
            <a:r>
              <a:rPr lang="it-IT" sz="1600" b="1" dirty="0" smtClean="0"/>
              <a:t>servito anche qui </a:t>
            </a:r>
            <a:r>
              <a:rPr lang="it-IT" sz="1600" b="1" dirty="0"/>
              <a:t>di due variabili c1 e c2 che ho usato rispettivamente </a:t>
            </a:r>
            <a:r>
              <a:rPr lang="it-IT" sz="1600" b="1" dirty="0" smtClean="0"/>
              <a:t>per nascondere la </a:t>
            </a:r>
            <a:r>
              <a:rPr lang="it-IT" sz="1600" b="1" dirty="0"/>
              <a:t>descrizione applicando dovutamente la classe «</a:t>
            </a:r>
            <a:r>
              <a:rPr lang="it-IT" sz="1600" b="1" dirty="0" err="1"/>
              <a:t>hidden</a:t>
            </a:r>
            <a:r>
              <a:rPr lang="it-IT" sz="1600" b="1" dirty="0"/>
              <a:t>» </a:t>
            </a:r>
            <a:r>
              <a:rPr lang="it-IT" sz="1600" b="1" dirty="0" smtClean="0"/>
              <a:t>prima alla descrizione che volevo nascondere e poi anche al link «mostra dettagli» che era stato reso visibile in </a:t>
            </a:r>
            <a:r>
              <a:rPr lang="it-IT" sz="1600" b="1" dirty="0" err="1" smtClean="0"/>
              <a:t>precedenza,insieme</a:t>
            </a:r>
            <a:r>
              <a:rPr lang="it-IT" sz="1600" b="1" dirty="0" smtClean="0"/>
              <a:t> alla descrizione.</a:t>
            </a:r>
            <a:endParaRPr lang="it-IT" sz="1600" b="1" dirty="0"/>
          </a:p>
        </p:txBody>
      </p:sp>
      <p:pic>
        <p:nvPicPr>
          <p:cNvPr id="7" name="Immagine 6"/>
          <p:cNvPicPr>
            <a:picLocks noChangeAspect="1"/>
          </p:cNvPicPr>
          <p:nvPr/>
        </p:nvPicPr>
        <p:blipFill>
          <a:blip r:embed="rId3"/>
          <a:stretch>
            <a:fillRect/>
          </a:stretch>
        </p:blipFill>
        <p:spPr>
          <a:xfrm>
            <a:off x="3166790" y="3723144"/>
            <a:ext cx="3669438" cy="2616695"/>
          </a:xfrm>
          <a:prstGeom prst="rect">
            <a:avLst/>
          </a:prstGeom>
        </p:spPr>
      </p:pic>
    </p:spTree>
    <p:extLst>
      <p:ext uri="{BB962C8B-B14F-4D97-AF65-F5344CB8AC3E}">
        <p14:creationId xmlns:p14="http://schemas.microsoft.com/office/powerpoint/2010/main" val="2680766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5455665" y="236378"/>
            <a:ext cx="6431536" cy="2449863"/>
          </a:xfrm>
          <a:prstGeom prst="rect">
            <a:avLst/>
          </a:prstGeom>
        </p:spPr>
      </p:pic>
      <p:sp>
        <p:nvSpPr>
          <p:cNvPr id="4" name="CasellaDiTesto 3"/>
          <p:cNvSpPr txBox="1"/>
          <p:nvPr/>
        </p:nvSpPr>
        <p:spPr>
          <a:xfrm>
            <a:off x="7008094" y="2717075"/>
            <a:ext cx="3572820" cy="276999"/>
          </a:xfrm>
          <a:prstGeom prst="rect">
            <a:avLst/>
          </a:prstGeom>
          <a:noFill/>
        </p:spPr>
        <p:txBody>
          <a:bodyPr wrap="square" rtlCol="0">
            <a:spAutoFit/>
          </a:bodyPr>
          <a:lstStyle/>
          <a:p>
            <a:r>
              <a:rPr lang="it-IT" sz="1200" b="1" dirty="0" smtClean="0"/>
              <a:t>Cliccando qui viene mostrata la descrizione</a:t>
            </a:r>
            <a:endParaRPr lang="it-IT" sz="1200" b="1" dirty="0"/>
          </a:p>
        </p:txBody>
      </p:sp>
      <p:cxnSp>
        <p:nvCxnSpPr>
          <p:cNvPr id="6" name="Connettore 2 5"/>
          <p:cNvCxnSpPr/>
          <p:nvPr/>
        </p:nvCxnSpPr>
        <p:spPr>
          <a:xfrm flipH="1" flipV="1">
            <a:off x="7171505" y="2409242"/>
            <a:ext cx="252549"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Immagine 7"/>
          <p:cNvPicPr>
            <a:picLocks noChangeAspect="1"/>
          </p:cNvPicPr>
          <p:nvPr/>
        </p:nvPicPr>
        <p:blipFill>
          <a:blip r:embed="rId3"/>
          <a:stretch>
            <a:fillRect/>
          </a:stretch>
        </p:blipFill>
        <p:spPr>
          <a:xfrm>
            <a:off x="5455665" y="3214744"/>
            <a:ext cx="6431536" cy="2682810"/>
          </a:xfrm>
          <a:prstGeom prst="rect">
            <a:avLst/>
          </a:prstGeom>
        </p:spPr>
      </p:pic>
      <p:sp>
        <p:nvSpPr>
          <p:cNvPr id="9" name="CasellaDiTesto 8"/>
          <p:cNvSpPr txBox="1"/>
          <p:nvPr/>
        </p:nvSpPr>
        <p:spPr>
          <a:xfrm>
            <a:off x="7336970" y="5897554"/>
            <a:ext cx="3422469" cy="276999"/>
          </a:xfrm>
          <a:prstGeom prst="rect">
            <a:avLst/>
          </a:prstGeom>
          <a:noFill/>
        </p:spPr>
        <p:txBody>
          <a:bodyPr wrap="square" rtlCol="0">
            <a:spAutoFit/>
          </a:bodyPr>
          <a:lstStyle/>
          <a:p>
            <a:r>
              <a:rPr lang="it-IT" sz="1200" b="1" dirty="0" smtClean="0"/>
              <a:t>Cliccando qui viene nascosta</a:t>
            </a:r>
            <a:endParaRPr lang="it-IT" sz="1200" b="1" dirty="0"/>
          </a:p>
        </p:txBody>
      </p:sp>
      <p:cxnSp>
        <p:nvCxnSpPr>
          <p:cNvPr id="11" name="Connettore 2 10"/>
          <p:cNvCxnSpPr/>
          <p:nvPr/>
        </p:nvCxnSpPr>
        <p:spPr>
          <a:xfrm flipH="1" flipV="1">
            <a:off x="7278187" y="5665437"/>
            <a:ext cx="370115" cy="232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1271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3168831" y="394204"/>
            <a:ext cx="6096000" cy="646331"/>
          </a:xfrm>
          <a:prstGeom prst="rect">
            <a:avLst/>
          </a:prstGeom>
        </p:spPr>
        <p:txBody>
          <a:bodyPr>
            <a:spAutoFit/>
          </a:bodyPr>
          <a:lstStyle/>
          <a:p>
            <a:pPr algn="ctr"/>
            <a:r>
              <a:rPr lang="it-IT" b="1" i="1" dirty="0">
                <a:solidFill>
                  <a:srgbClr val="C00000"/>
                </a:solidFill>
              </a:rPr>
              <a:t>Funzionamento blocco preferiti </a:t>
            </a:r>
          </a:p>
          <a:p>
            <a:pPr algn="ctr"/>
            <a:r>
              <a:rPr lang="it-IT" b="1" i="1" dirty="0">
                <a:solidFill>
                  <a:srgbClr val="C00000"/>
                </a:solidFill>
              </a:rPr>
              <a:t>( funzioni : </a:t>
            </a:r>
            <a:r>
              <a:rPr lang="it-IT" b="1" i="1" dirty="0" err="1" smtClean="0">
                <a:solidFill>
                  <a:srgbClr val="C00000"/>
                </a:solidFill>
              </a:rPr>
              <a:t>AggiungiAiPreferiti</a:t>
            </a:r>
            <a:r>
              <a:rPr lang="it-IT" b="1" i="1" dirty="0" smtClean="0">
                <a:solidFill>
                  <a:srgbClr val="C00000"/>
                </a:solidFill>
              </a:rPr>
              <a:t> </a:t>
            </a:r>
            <a:r>
              <a:rPr lang="it-IT" b="1" i="1" dirty="0">
                <a:solidFill>
                  <a:srgbClr val="C00000"/>
                </a:solidFill>
              </a:rPr>
              <a:t>e </a:t>
            </a:r>
            <a:r>
              <a:rPr lang="it-IT" b="1" i="1" dirty="0" err="1" smtClean="0">
                <a:solidFill>
                  <a:srgbClr val="C00000"/>
                </a:solidFill>
              </a:rPr>
              <a:t>RimuoviDaiPreferiti</a:t>
            </a:r>
            <a:r>
              <a:rPr lang="it-IT" b="1" i="1" dirty="0" smtClean="0">
                <a:solidFill>
                  <a:srgbClr val="C00000"/>
                </a:solidFill>
              </a:rPr>
              <a:t> </a:t>
            </a:r>
            <a:r>
              <a:rPr lang="it-IT" b="1" i="1" dirty="0">
                <a:solidFill>
                  <a:srgbClr val="C00000"/>
                </a:solidFill>
              </a:rPr>
              <a:t>)</a:t>
            </a:r>
          </a:p>
        </p:txBody>
      </p:sp>
      <p:sp>
        <p:nvSpPr>
          <p:cNvPr id="4" name="CasellaDiTesto 3"/>
          <p:cNvSpPr txBox="1"/>
          <p:nvPr/>
        </p:nvSpPr>
        <p:spPr>
          <a:xfrm>
            <a:off x="7335012" y="1196340"/>
            <a:ext cx="4218432" cy="3293209"/>
          </a:xfrm>
          <a:prstGeom prst="rect">
            <a:avLst/>
          </a:prstGeom>
          <a:noFill/>
        </p:spPr>
        <p:txBody>
          <a:bodyPr wrap="square" rtlCol="0">
            <a:spAutoFit/>
          </a:bodyPr>
          <a:lstStyle/>
          <a:p>
            <a:r>
              <a:rPr lang="it-IT" sz="1600" b="1" dirty="0" smtClean="0"/>
              <a:t>Con questa funzione per prima cosa utilizzo l’icona aggiungi ai preferiti per poter mettere il div nel blocco dei preferiti. Rendo visibile il testo «Ristoranti Preferiti» e il blocco dei preferiti. Dopo non faccio altro che creare dei nuovi div uguali a quelli del blocco principale fatta eccezione che in quest’ultimi div inserisco solo immagine, testo e un’icona per rimuovere il blocco dai preferiti e ovviamente inserisco il tutto nel blocco preferiti utilizzando «</a:t>
            </a:r>
            <a:r>
              <a:rPr lang="it-IT" sz="1600" b="1" dirty="0" err="1" smtClean="0"/>
              <a:t>appendChild</a:t>
            </a:r>
            <a:r>
              <a:rPr lang="it-IT" sz="1600" b="1" dirty="0" smtClean="0"/>
              <a:t>».</a:t>
            </a:r>
            <a:endParaRPr lang="it-IT" sz="1600" b="1" dirty="0"/>
          </a:p>
        </p:txBody>
      </p:sp>
      <p:pic>
        <p:nvPicPr>
          <p:cNvPr id="5" name="Immagine 4"/>
          <p:cNvPicPr>
            <a:picLocks noChangeAspect="1"/>
          </p:cNvPicPr>
          <p:nvPr/>
        </p:nvPicPr>
        <p:blipFill>
          <a:blip r:embed="rId2"/>
          <a:stretch>
            <a:fillRect/>
          </a:stretch>
        </p:blipFill>
        <p:spPr>
          <a:xfrm>
            <a:off x="2892359" y="1226415"/>
            <a:ext cx="4310830" cy="5056558"/>
          </a:xfrm>
          <a:prstGeom prst="rect">
            <a:avLst/>
          </a:prstGeom>
        </p:spPr>
      </p:pic>
    </p:spTree>
    <p:extLst>
      <p:ext uri="{BB962C8B-B14F-4D97-AF65-F5344CB8AC3E}">
        <p14:creationId xmlns:p14="http://schemas.microsoft.com/office/powerpoint/2010/main" val="41465963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p:cNvSpPr txBox="1"/>
          <p:nvPr/>
        </p:nvSpPr>
        <p:spPr>
          <a:xfrm>
            <a:off x="7696200" y="944881"/>
            <a:ext cx="4152900" cy="2308324"/>
          </a:xfrm>
          <a:prstGeom prst="rect">
            <a:avLst/>
          </a:prstGeom>
          <a:noFill/>
        </p:spPr>
        <p:txBody>
          <a:bodyPr wrap="square" rtlCol="0">
            <a:spAutoFit/>
          </a:bodyPr>
          <a:lstStyle/>
          <a:p>
            <a:r>
              <a:rPr lang="it-IT" sz="1600" b="1" dirty="0" smtClean="0"/>
              <a:t>Con tale funzione invece andiamo a rimuovere il div dai preferiti e successivamente a reinserirlo nel blocco principale , ovviamente se la dimensione del blocco dei preferiti è 0 cioè se non vi sono div contenuti in </a:t>
            </a:r>
            <a:r>
              <a:rPr lang="it-IT" sz="1600" b="1" dirty="0" err="1" smtClean="0"/>
              <a:t>esso,allora</a:t>
            </a:r>
            <a:r>
              <a:rPr lang="it-IT" sz="1600" b="1" dirty="0" smtClean="0"/>
              <a:t> quest’ultimo verrà nascosto , aggiungendo la classe «</a:t>
            </a:r>
            <a:r>
              <a:rPr lang="it-IT" sz="1600" b="1" dirty="0" err="1" smtClean="0"/>
              <a:t>hidden</a:t>
            </a:r>
            <a:r>
              <a:rPr lang="it-IT" sz="1600" b="1" dirty="0" smtClean="0"/>
              <a:t>» sia al blocco che al testo «Ristoranti Preferiti».</a:t>
            </a:r>
          </a:p>
        </p:txBody>
      </p:sp>
      <p:pic>
        <p:nvPicPr>
          <p:cNvPr id="4" name="Immagine 3"/>
          <p:cNvPicPr>
            <a:picLocks noChangeAspect="1"/>
          </p:cNvPicPr>
          <p:nvPr/>
        </p:nvPicPr>
        <p:blipFill>
          <a:blip r:embed="rId2"/>
          <a:stretch>
            <a:fillRect/>
          </a:stretch>
        </p:blipFill>
        <p:spPr>
          <a:xfrm>
            <a:off x="2804160" y="944881"/>
            <a:ext cx="4761411" cy="3197500"/>
          </a:xfrm>
          <a:prstGeom prst="rect">
            <a:avLst/>
          </a:prstGeom>
        </p:spPr>
      </p:pic>
    </p:spTree>
    <p:extLst>
      <p:ext uri="{BB962C8B-B14F-4D97-AF65-F5344CB8AC3E}">
        <p14:creationId xmlns:p14="http://schemas.microsoft.com/office/powerpoint/2010/main" val="2294418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Filo">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627</TotalTime>
  <Words>860</Words>
  <Application>Microsoft Office PowerPoint</Application>
  <PresentationFormat>Widescreen</PresentationFormat>
  <Paragraphs>51</Paragraphs>
  <Slides>14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Century Gothic</vt:lpstr>
      <vt:lpstr>Wingdings 3</vt:lpstr>
      <vt:lpstr>Filo</vt:lpstr>
      <vt:lpstr>SPECIFICHE DEL PROGETTO DI WEB PROGRAMMING(mhw2)</vt:lpstr>
      <vt:lpstr>HEADER</vt:lpstr>
      <vt:lpstr>Presentazione standard di PowerPoint</vt:lpstr>
      <vt:lpstr>SECTION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FOOTER</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SPECIFICHE DEL PROGETTO DI WEB PROGRAMMING</dc:title>
  <dc:creator>salvatore</dc:creator>
  <cp:lastModifiedBy>salvatore</cp:lastModifiedBy>
  <cp:revision>69</cp:revision>
  <dcterms:created xsi:type="dcterms:W3CDTF">2021-03-27T09:50:39Z</dcterms:created>
  <dcterms:modified xsi:type="dcterms:W3CDTF">2021-04-12T14:54:33Z</dcterms:modified>
</cp:coreProperties>
</file>